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7"/>
  </p:notesMasterIdLst>
  <p:handoutMasterIdLst>
    <p:handoutMasterId r:id="rId18"/>
  </p:handoutMasterIdLst>
  <p:sldIdLst>
    <p:sldId id="347" r:id="rId2"/>
    <p:sldId id="339" r:id="rId3"/>
    <p:sldId id="348" r:id="rId4"/>
    <p:sldId id="349" r:id="rId5"/>
    <p:sldId id="350" r:id="rId6"/>
    <p:sldId id="351" r:id="rId7"/>
    <p:sldId id="352" r:id="rId8"/>
    <p:sldId id="353" r:id="rId9"/>
    <p:sldId id="354" r:id="rId10"/>
    <p:sldId id="355" r:id="rId11"/>
    <p:sldId id="356" r:id="rId12"/>
    <p:sldId id="357" r:id="rId13"/>
    <p:sldId id="358" r:id="rId14"/>
    <p:sldId id="359" r:id="rId15"/>
    <p:sldId id="360"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24" autoAdjust="0"/>
    <p:restoredTop sz="86400" autoAdjust="0"/>
  </p:normalViewPr>
  <p:slideViewPr>
    <p:cSldViewPr>
      <p:cViewPr varScale="1">
        <p:scale>
          <a:sx n="62" d="100"/>
          <a:sy n="62" d="100"/>
        </p:scale>
        <p:origin x="126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10/23/2018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panose="020B0600070205080204" pitchFamily="34" charset="-128"/>
              </a:rPr>
              <a:t>Use</a:t>
            </a:r>
            <a:r>
              <a:rPr lang="en-US" altLang="en-US" baseline="0" dirty="0" smtClean="0">
                <a:ea typeface="ＭＳ Ｐゴシック" panose="020B0600070205080204" pitchFamily="34" charset="-128"/>
              </a:rPr>
              <a:t> subset(FaithfulFaces, FaceSex==“F”) to get this subset of the data.</a:t>
            </a:r>
            <a:endParaRPr lang="en-US" altLang="en-US" dirty="0" smtClean="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1033576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plot(jitter(Cheater,0.1)~Faithful,data=WomenFaces,ylab="Cheater")</a:t>
            </a:r>
          </a:p>
          <a:p>
            <a:r>
              <a:rPr lang="en-US" dirty="0" smtClean="0"/>
              <a:t>lmodF=glm(Cheater~Faithful,family=binomial,data=WomenFaces)</a:t>
            </a:r>
          </a:p>
          <a:p>
            <a:r>
              <a:rPr lang="en-US" dirty="0" smtClean="0"/>
              <a:t>curve(predict(lmodF,data.frame(Faithful=x),type="response"),col="blue",add=TRUE)</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3361929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
        <p:nvSpPr>
          <p:cNvPr id="8" name="Content Placeholder 7"/>
          <p:cNvSpPr>
            <a:spLocks noGrp="1"/>
          </p:cNvSpPr>
          <p:nvPr>
            <p:ph sz="quarter" idx="15"/>
          </p:nvPr>
        </p:nvSpPr>
        <p:spPr>
          <a:xfrm>
            <a:off x="6858000" y="2971800"/>
            <a:ext cx="1676400" cy="17811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Picture Placeholder 12"/>
          <p:cNvSpPr>
            <a:spLocks noGrp="1"/>
          </p:cNvSpPr>
          <p:nvPr>
            <p:ph type="pic" sz="quarter" idx="16"/>
          </p:nvPr>
        </p:nvSpPr>
        <p:spPr>
          <a:xfrm>
            <a:off x="533400" y="4419600"/>
            <a:ext cx="2514600" cy="609600"/>
          </a:xfrm>
        </p:spPr>
        <p:txBody>
          <a:bodyPr/>
          <a:lstStyle/>
          <a:p>
            <a:endParaRPr lang="en-US"/>
          </a:p>
        </p:txBody>
      </p:sp>
    </p:spTree>
    <p:extLst>
      <p:ext uri="{BB962C8B-B14F-4D97-AF65-F5344CB8AC3E}">
        <p14:creationId xmlns:p14="http://schemas.microsoft.com/office/powerpoint/2010/main" val="373740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10.5</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10</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Fit Single Predictor: Trust</a:t>
            </a:r>
          </a:p>
        </p:txBody>
      </p:sp>
      <p:pic>
        <p:nvPicPr>
          <p:cNvPr id="5" name="Picture Placeholder 4" descr="Two command lines and a table. The command lines read as follows: &#10;Prompt, l mod T equals g l m (Cheater approximately equals Trust, family equals binomial, data equals Women Faces).&#10;Prompt, summary (mod A).&#10;The table has two rows and four columns with the column headers that read Estimate, Standard Error, z value, and P r greater than absolute value of z. The data presented are as follows: &#10;Row 1. Intercept. Estimate: 2.1360, Standard Error: 1.6170, z value 1.321, P r greater than absolute value of z: 0.1865.&#10;Row 2. Faithful. Estimate: Negative 0.7059, Standard Error: 0.3732, z value: Negative 1.891, P r greater than absolute value of z: 0.0586.&#10;Null deviance: 97.320 on 81 degrees of freedom and Residual deviance: 93.378 on 80 degrees of freedom."/>
          <p:cNvPicPr>
            <a:picLocks noGrp="1" noChangeAspect="1"/>
          </p:cNvPicPr>
          <p:nvPr>
            <p:ph type="pic" sz="quarter" idx="11"/>
          </p:nvPr>
        </p:nvPicPr>
        <p:blipFill>
          <a:blip r:embed="rId2"/>
          <a:stretch>
            <a:fillRect/>
          </a:stretch>
        </p:blipFill>
        <p:spPr>
          <a:xfrm>
            <a:off x="168344" y="1524000"/>
            <a:ext cx="8855180" cy="2412698"/>
          </a:xfrm>
          <a:prstGeom prst="rect">
            <a:avLst/>
          </a:prstGeom>
          <a:noFill/>
          <a:ln>
            <a:noFill/>
          </a:ln>
        </p:spPr>
      </p:pic>
      <p:sp>
        <p:nvSpPr>
          <p:cNvPr id="6" name="Content Placeholder 2"/>
          <p:cNvSpPr>
            <a:spLocks noGrp="1"/>
          </p:cNvSpPr>
          <p:nvPr>
            <p:ph type="body" sz="quarter" idx="10"/>
          </p:nvPr>
        </p:nvSpPr>
        <p:spPr>
          <a:xfrm>
            <a:off x="1835812" y="4038600"/>
            <a:ext cx="3421988" cy="503962"/>
          </a:xfrm>
        </p:spPr>
        <p:txBody>
          <a:bodyPr>
            <a:noAutofit/>
          </a:bodyPr>
          <a:lstStyle/>
          <a:p>
            <a:pPr marL="0" indent="0">
              <a:buNone/>
            </a:pPr>
            <a:r>
              <a:rPr lang="en-US" dirty="0"/>
              <a:t>(best single predictor)</a:t>
            </a:r>
          </a:p>
        </p:txBody>
      </p:sp>
    </p:spTree>
    <p:extLst>
      <p:ext uri="{BB962C8B-B14F-4D97-AF65-F5344CB8AC3E}">
        <p14:creationId xmlns:p14="http://schemas.microsoft.com/office/powerpoint/2010/main" val="1010369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Individual Logistic Fits</a:t>
            </a:r>
          </a:p>
        </p:txBody>
      </p:sp>
      <p:pic>
        <p:nvPicPr>
          <p:cNvPr id="6" name="Picture Placeholder 5" descr="A scatterplot correlating Faithful versus Cheater shows two groups of points and a straight line. The horizontal axis plots the values of faithful and the vertical axis plots the values of Cheater. The groups of points lie in paths that are parallel to the horizontal axis. One group of points lies beside 1.0 mark along the vertical axis and plotted between 4.0 mark and 6.6 mark along the horizontal axis.  The other group of points lies beside 0.00 mark along the vertical axis and plotted between 3.5 mark and 7.2 mark along the horizontal axis. The straight line is also parallel the horizontal axis and extends beside the 0.28 mark along the vertical axis. The line begins at 3.5 and terminates at 7.2 along the horizontal axis."/>
          <p:cNvPicPr>
            <a:picLocks noGrp="1" noChangeAspect="1"/>
          </p:cNvPicPr>
          <p:nvPr>
            <p:ph type="pic" sz="quarter" idx="11"/>
          </p:nvPr>
        </p:nvPicPr>
        <p:blipFill>
          <a:blip r:embed="rId3"/>
          <a:stretch>
            <a:fillRect/>
          </a:stretch>
        </p:blipFill>
        <p:spPr>
          <a:xfrm>
            <a:off x="652800" y="1368327"/>
            <a:ext cx="3821244" cy="2362374"/>
          </a:xfrm>
          <a:prstGeom prst="rect">
            <a:avLst/>
          </a:prstGeom>
          <a:noFill/>
          <a:ln>
            <a:noFill/>
          </a:ln>
        </p:spPr>
      </p:pic>
      <p:pic>
        <p:nvPicPr>
          <p:cNvPr id="7" name="Picture Placeholder 6" descr="A scatterplot correlating Attract versus Cheater shows two groups of points and a downward slopping curve. The horizontal axis plots the values of Attract and the vertical axis plots the values of probability of Events. The groups of points lie in paths that are parallel to the horizontal axis. One group of points lies beside 1.0 mark along the vertical axis and plotted between 1.3 mark and 5 mark along the horizontal axis.  The other group of points lies beside 0.00 mark along the vertical axis and plotted between 2.8 mark and 6.3 mark along the horizontal axis. The curve slopes down from (1.4, 0.4) to (7.2, 6.4, 0.1)."/>
          <p:cNvPicPr>
            <a:picLocks noGrp="1" noChangeAspect="1"/>
          </p:cNvPicPr>
          <p:nvPr>
            <p:ph type="pic" sz="quarter" idx="13"/>
          </p:nvPr>
        </p:nvPicPr>
        <p:blipFill>
          <a:blip r:embed="rId4"/>
          <a:stretch>
            <a:fillRect/>
          </a:stretch>
        </p:blipFill>
        <p:spPr>
          <a:xfrm>
            <a:off x="4577332" y="1381567"/>
            <a:ext cx="3804668" cy="2362374"/>
          </a:xfrm>
          <a:prstGeom prst="rect">
            <a:avLst/>
          </a:prstGeom>
          <a:noFill/>
          <a:ln>
            <a:noFill/>
          </a:ln>
        </p:spPr>
      </p:pic>
      <p:pic>
        <p:nvPicPr>
          <p:cNvPr id="8" name="Picture Placeholder 7" descr="A scatterplot correlating Trust versus Cheater shows two groups of points and a downward slopping curve. The horizontal axis plots the values of Trust and the vertical axis plots the values of probability of Events. The groups of points lie in paths that are parallel to the horizontal axis. One group of points lies beside 1.0 mark along the vertical axis and the points are plotted between 3.2 mark and 5.5 mark along the horizontal axis.  The other group of points lies beside 0.00 mark along the vertical axis and plotted between 3.1 mark and 6.5 mark along the horizontal axis. The curve slopes down from (3.1, 0.43) to (6.5, 0.01)."/>
          <p:cNvPicPr>
            <a:picLocks noGrp="1" noChangeAspect="1"/>
          </p:cNvPicPr>
          <p:nvPr>
            <p:ph type="pic" sz="quarter" idx="14"/>
          </p:nvPr>
        </p:nvPicPr>
        <p:blipFill>
          <a:blip r:embed="rId5"/>
          <a:stretch>
            <a:fillRect/>
          </a:stretch>
        </p:blipFill>
        <p:spPr>
          <a:xfrm>
            <a:off x="2570172" y="3797803"/>
            <a:ext cx="3986346" cy="2463815"/>
          </a:xfrm>
          <a:prstGeom prst="rect">
            <a:avLst/>
          </a:prstGeom>
          <a:noFill/>
          <a:ln>
            <a:noFill/>
          </a:ln>
        </p:spPr>
      </p:pic>
    </p:spTree>
    <p:extLst>
      <p:ext uri="{BB962C8B-B14F-4D97-AF65-F5344CB8AC3E}">
        <p14:creationId xmlns:p14="http://schemas.microsoft.com/office/powerpoint/2010/main" val="25548423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Model: Attract + Trust</a:t>
            </a:r>
          </a:p>
        </p:txBody>
      </p:sp>
      <p:sp>
        <p:nvSpPr>
          <p:cNvPr id="3" name="Content Placeholder 2"/>
          <p:cNvSpPr>
            <a:spLocks noGrp="1"/>
          </p:cNvSpPr>
          <p:nvPr>
            <p:ph idx="1"/>
          </p:nvPr>
        </p:nvSpPr>
        <p:spPr>
          <a:xfrm>
            <a:off x="243114" y="1415142"/>
            <a:ext cx="8610600" cy="525696"/>
          </a:xfrm>
        </p:spPr>
        <p:txBody>
          <a:bodyPr>
            <a:normAutofit/>
          </a:bodyPr>
          <a:lstStyle/>
          <a:p>
            <a:pPr marL="0" indent="0">
              <a:buNone/>
            </a:pPr>
            <a:r>
              <a:rPr lang="en-US" dirty="0"/>
              <a:t>l</a:t>
            </a:r>
            <a:r>
              <a:rPr lang="en-US" dirty="0" smtClean="0"/>
              <a:t>og(</a:t>
            </a:r>
            <a:r>
              <a:rPr lang="en-US" i="1" dirty="0" smtClean="0"/>
              <a:t>Odds</a:t>
            </a:r>
            <a:r>
              <a:rPr lang="en-US" dirty="0" smtClean="0"/>
              <a:t>)= </a:t>
            </a:r>
            <a:r>
              <a:rPr lang="el-GR" i="1" dirty="0"/>
              <a:t>β</a:t>
            </a:r>
            <a:r>
              <a:rPr lang="en-US" baseline="-25000" dirty="0"/>
              <a:t>0 </a:t>
            </a:r>
            <a:r>
              <a:rPr lang="en-US" dirty="0"/>
              <a:t>+</a:t>
            </a:r>
            <a:r>
              <a:rPr lang="el-GR" i="1" dirty="0"/>
              <a:t> β</a:t>
            </a:r>
            <a:r>
              <a:rPr lang="en-US" baseline="-25000" dirty="0"/>
              <a:t>1</a:t>
            </a:r>
            <a:r>
              <a:rPr lang="en-US" i="1" dirty="0"/>
              <a:t>Attract</a:t>
            </a:r>
            <a:r>
              <a:rPr lang="en-US" dirty="0"/>
              <a:t> </a:t>
            </a:r>
            <a:r>
              <a:rPr lang="en-US" dirty="0" smtClean="0"/>
              <a:t>+ </a:t>
            </a:r>
            <a:r>
              <a:rPr lang="el-GR" i="1" dirty="0" smtClean="0"/>
              <a:t>β</a:t>
            </a:r>
            <a:r>
              <a:rPr lang="en-US" baseline="-25000" dirty="0"/>
              <a:t>2</a:t>
            </a:r>
            <a:r>
              <a:rPr lang="en-US" i="1" dirty="0" smtClean="0"/>
              <a:t>Trust</a:t>
            </a:r>
            <a:endParaRPr lang="en-US" i="1" dirty="0"/>
          </a:p>
        </p:txBody>
      </p:sp>
      <p:pic>
        <p:nvPicPr>
          <p:cNvPr id="7" name="Picture Placeholder 6" descr="Two command lines and a table. The command lines read as follows: &#10;Prompt, l mod AT equals g l m (Cheater approximately equals Attract plus Trust, family equals binomial, data equals Women Faces).&#10;Prompt, summary (mod AT).&#10;The table has three rows and four columns with the column headers that read Estimate, Standard Error, z value, and P r greater than absolute value of z. The data presented are as follows: &#10;Row 1. Intercept. Estimate: 2.5448, Standard Error: 1.7508, z value 1.454, P r greater than absolute value of z: 0.1461.&#10;Row 2. Trust. Estimate: Negative 0.6499, Standard Error: 0.3850, z value: Negative 1.688, P r greater than absolute value of z: 0.0914.&#10;Row 3. Attract. Estimate: Negative 0.2272, Standard Error: 0.3240, z value: Negative 0.701, P r greater than absolute value of z: 0.4831.&#10;A text below the table reads Null deviance: 97.320 on 81 degrees of freedom and Residual deviance: 92.867 on 79 degrees of freedom."/>
          <p:cNvPicPr>
            <a:picLocks noGrp="1" noChangeAspect="1"/>
          </p:cNvPicPr>
          <p:nvPr>
            <p:ph type="pic" sz="quarter" idx="11"/>
          </p:nvPr>
        </p:nvPicPr>
        <p:blipFill>
          <a:blip r:embed="rId2"/>
          <a:stretch>
            <a:fillRect/>
          </a:stretch>
        </p:blipFill>
        <p:spPr>
          <a:xfrm>
            <a:off x="152400" y="2281947"/>
            <a:ext cx="8769854" cy="2594853"/>
          </a:xfrm>
          <a:prstGeom prst="rect">
            <a:avLst/>
          </a:prstGeom>
          <a:noFill/>
          <a:ln>
            <a:noFill/>
          </a:ln>
        </p:spPr>
      </p:pic>
      <p:sp>
        <p:nvSpPr>
          <p:cNvPr id="6" name="Content Placeholder 2"/>
          <p:cNvSpPr>
            <a:spLocks noGrp="1"/>
          </p:cNvSpPr>
          <p:nvPr>
            <p:ph type="body" sz="quarter" idx="10"/>
          </p:nvPr>
        </p:nvSpPr>
        <p:spPr>
          <a:xfrm>
            <a:off x="1981200" y="5211038"/>
            <a:ext cx="4046362" cy="503962"/>
          </a:xfrm>
        </p:spPr>
        <p:txBody>
          <a:bodyPr>
            <a:noAutofit/>
          </a:bodyPr>
          <a:lstStyle/>
          <a:p>
            <a:pPr marL="0" indent="0">
              <a:buNone/>
            </a:pPr>
            <a:r>
              <a:rPr lang="en-US" dirty="0"/>
              <a:t>Attract isn’t adding much.</a:t>
            </a:r>
          </a:p>
        </p:txBody>
      </p:sp>
    </p:spTree>
    <p:extLst>
      <p:ext uri="{BB962C8B-B14F-4D97-AF65-F5344CB8AC3E}">
        <p14:creationId xmlns:p14="http://schemas.microsoft.com/office/powerpoint/2010/main" val="3549660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Try Quadratic with Trust</a:t>
            </a:r>
          </a:p>
        </p:txBody>
      </p:sp>
      <p:sp>
        <p:nvSpPr>
          <p:cNvPr id="3" name="Content Placeholder 2"/>
          <p:cNvSpPr>
            <a:spLocks noGrp="1"/>
          </p:cNvSpPr>
          <p:nvPr>
            <p:ph idx="1"/>
          </p:nvPr>
        </p:nvSpPr>
        <p:spPr>
          <a:xfrm>
            <a:off x="243114" y="1415142"/>
            <a:ext cx="8610600" cy="525696"/>
          </a:xfrm>
        </p:spPr>
        <p:txBody>
          <a:bodyPr>
            <a:normAutofit/>
          </a:bodyPr>
          <a:lstStyle/>
          <a:p>
            <a:pPr marL="0" indent="0">
              <a:buNone/>
            </a:pPr>
            <a:r>
              <a:rPr lang="en-US" dirty="0"/>
              <a:t>l</a:t>
            </a:r>
            <a:r>
              <a:rPr lang="en-US" dirty="0" smtClean="0"/>
              <a:t>og(</a:t>
            </a:r>
            <a:r>
              <a:rPr lang="en-US" i="1" dirty="0" smtClean="0"/>
              <a:t>Odds</a:t>
            </a:r>
            <a:r>
              <a:rPr lang="en-US" dirty="0" smtClean="0"/>
              <a:t>)= </a:t>
            </a:r>
            <a:r>
              <a:rPr lang="el-GR" i="1" dirty="0"/>
              <a:t>β</a:t>
            </a:r>
            <a:r>
              <a:rPr lang="en-US" baseline="-25000" dirty="0"/>
              <a:t>0 </a:t>
            </a:r>
            <a:r>
              <a:rPr lang="en-US" dirty="0"/>
              <a:t>+</a:t>
            </a:r>
            <a:r>
              <a:rPr lang="el-GR" i="1" dirty="0"/>
              <a:t> β</a:t>
            </a:r>
            <a:r>
              <a:rPr lang="en-US" baseline="-25000" dirty="0" smtClean="0"/>
              <a:t>1</a:t>
            </a:r>
            <a:r>
              <a:rPr lang="en-US" i="1" dirty="0"/>
              <a:t>T</a:t>
            </a:r>
            <a:r>
              <a:rPr lang="en-US" i="1" dirty="0" smtClean="0"/>
              <a:t>rust</a:t>
            </a:r>
            <a:r>
              <a:rPr lang="en-US" dirty="0" smtClean="0"/>
              <a:t> + </a:t>
            </a:r>
            <a:r>
              <a:rPr lang="el-GR" i="1" dirty="0" smtClean="0"/>
              <a:t>β</a:t>
            </a:r>
            <a:r>
              <a:rPr lang="en-US" baseline="-25000" dirty="0"/>
              <a:t>2</a:t>
            </a:r>
            <a:r>
              <a:rPr lang="en-US" i="1" dirty="0" smtClean="0"/>
              <a:t>Trust</a:t>
            </a:r>
            <a:r>
              <a:rPr lang="en-US" baseline="30000" dirty="0" smtClean="0"/>
              <a:t>2</a:t>
            </a:r>
            <a:endParaRPr lang="en-US" baseline="30000" dirty="0"/>
          </a:p>
        </p:txBody>
      </p:sp>
      <p:pic>
        <p:nvPicPr>
          <p:cNvPr id="5" name="Picture Placeholder 4" descr="Two command lines and a table. The command lines read as follows: &#10;Prompt, l mod T2 equals g l m (Cheater approximately equals Trust plus I (Trust hat 2), family equals binomial, data equals Women Faces).&#10;Prompt, summary (mod T2).&#10;The table has three rows and four columns with the column headers that read Estimate, Standard Error, z value, and P r greater than absolute value of z. The data presented are as follows: &#10;Row 1. Intercept. Estimate: Negative 9.2281, Standard Error: 10.1955, z value: Negative 0.905, P r greater than absolute value of z: 0.365.&#10;Row 2. Trust. Estimate: 4.5640, Standard Error: 4.7084, z value: 0.969, P r greater than absolute value of z: 0.332.&#10;Row 3. I (Trust hat 2). Estimate: Negative 0.5975, Standard Error: 0.5370, z value: Negative 1.113, P r greater than absolute value of z: 0.266.&#10;A text below the table reads Null deviance: 97.320 on 81 degrees of freedom and Residual deviance: 91.963 on 79 degrees of freedom."/>
          <p:cNvPicPr>
            <a:picLocks noGrp="1" noChangeAspect="1"/>
          </p:cNvPicPr>
          <p:nvPr>
            <p:ph type="pic" sz="quarter" idx="11"/>
          </p:nvPr>
        </p:nvPicPr>
        <p:blipFill>
          <a:blip r:embed="rId2"/>
          <a:stretch>
            <a:fillRect/>
          </a:stretch>
        </p:blipFill>
        <p:spPr>
          <a:xfrm>
            <a:off x="219268" y="2223551"/>
            <a:ext cx="8696132" cy="2573408"/>
          </a:xfrm>
          <a:prstGeom prst="rect">
            <a:avLst/>
          </a:prstGeom>
          <a:noFill/>
          <a:ln>
            <a:noFill/>
          </a:ln>
        </p:spPr>
      </p:pic>
      <p:sp>
        <p:nvSpPr>
          <p:cNvPr id="6" name="Content Placeholder 2"/>
          <p:cNvSpPr>
            <a:spLocks noGrp="1"/>
          </p:cNvSpPr>
          <p:nvPr>
            <p:ph type="body" sz="quarter" idx="10"/>
          </p:nvPr>
        </p:nvSpPr>
        <p:spPr>
          <a:xfrm>
            <a:off x="1905000" y="5105400"/>
            <a:ext cx="5289917" cy="503962"/>
          </a:xfrm>
        </p:spPr>
        <p:txBody>
          <a:bodyPr>
            <a:noAutofit/>
          </a:bodyPr>
          <a:lstStyle/>
          <a:p>
            <a:pPr marL="0" indent="0">
              <a:buNone/>
            </a:pPr>
            <a:r>
              <a:rPr lang="en-US" dirty="0" smtClean="0"/>
              <a:t>Adding</a:t>
            </a:r>
            <a:r>
              <a:rPr lang="en-US" i="1" dirty="0" smtClean="0"/>
              <a:t> Trust</a:t>
            </a:r>
            <a:r>
              <a:rPr lang="en-US" baseline="30000" dirty="0" smtClean="0"/>
              <a:t>2</a:t>
            </a:r>
            <a:r>
              <a:rPr lang="en-US" dirty="0" smtClean="0"/>
              <a:t> doesn’t </a:t>
            </a:r>
            <a:r>
              <a:rPr lang="en-US" dirty="0"/>
              <a:t>help much.</a:t>
            </a:r>
          </a:p>
        </p:txBody>
      </p:sp>
    </p:spTree>
    <p:extLst>
      <p:ext uri="{BB962C8B-B14F-4D97-AF65-F5344CB8AC3E}">
        <p14:creationId xmlns:p14="http://schemas.microsoft.com/office/powerpoint/2010/main" val="12421526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 y="25400"/>
            <a:ext cx="9052560" cy="1266718"/>
          </a:xfrm>
        </p:spPr>
        <p:txBody>
          <a:bodyPr/>
          <a:lstStyle/>
          <a:p>
            <a:r>
              <a:rPr lang="en-US" dirty="0"/>
              <a:t>Final Model: Trust </a:t>
            </a:r>
            <a:r>
              <a:rPr lang="en-US" dirty="0" smtClean="0"/>
              <a:t>Alone (1 of 2)</a:t>
            </a:r>
            <a:endParaRPr lang="en-US" dirty="0"/>
          </a:p>
        </p:txBody>
      </p:sp>
      <p:pic>
        <p:nvPicPr>
          <p:cNvPr id="11" name="Picture Placeholder 10" descr="Two command lines and a table. The command lines read as follows: &#10;Prompt, l mod T equals g l m (Cheater approximately equals trust, family equals binomial, data equals Women Faces).&#10;Prompt, summary (mod T).&#10;The table has two rows and four columns with the column headers that read Estimate, Standard Error, z value, and P r greater than absolute value of z. The data presented are as follows: &#10;Row 1. Intercept. Estimate: 2.1360, Standard Error: 1.6170, z value: 1.321, P r greater than absolute value of z: 0.1865.&#10;Row 2. Trust. Estimate: Negative 0.7059, Standard Error: 0.3732, z value: Negative 1.891, P r greater than absolute value of z: 0.0586.&#10;A text below the table reads Null deviance: 97.320 on 81 degrees of freedom and Residual deviance: 93.378 on 80 degrees of freedom."/>
          <p:cNvPicPr>
            <a:picLocks noGrp="1" noChangeAspect="1"/>
          </p:cNvPicPr>
          <p:nvPr>
            <p:ph type="pic" sz="quarter" idx="11"/>
          </p:nvPr>
        </p:nvPicPr>
        <p:blipFill>
          <a:blip r:embed="rId2"/>
          <a:stretch>
            <a:fillRect/>
          </a:stretch>
        </p:blipFill>
        <p:spPr>
          <a:xfrm>
            <a:off x="381000" y="1447800"/>
            <a:ext cx="8114386" cy="2252341"/>
          </a:xfrm>
          <a:prstGeom prst="rect">
            <a:avLst/>
          </a:prstGeom>
          <a:noFill/>
          <a:ln>
            <a:noFill/>
          </a:ln>
        </p:spPr>
      </p:pic>
      <p:sp>
        <p:nvSpPr>
          <p:cNvPr id="3" name="Content Placeholder 2"/>
          <p:cNvSpPr>
            <a:spLocks noGrp="1"/>
          </p:cNvSpPr>
          <p:nvPr>
            <p:ph idx="1"/>
          </p:nvPr>
        </p:nvSpPr>
        <p:spPr>
          <a:xfrm>
            <a:off x="266700" y="4105585"/>
            <a:ext cx="8610600" cy="1861458"/>
          </a:xfrm>
        </p:spPr>
        <p:txBody>
          <a:bodyPr>
            <a:normAutofit/>
          </a:bodyPr>
          <a:lstStyle/>
          <a:p>
            <a:pPr marL="0" indent="0">
              <a:buNone/>
            </a:pPr>
            <a:r>
              <a:rPr lang="en-US" dirty="0"/>
              <a:t>Odds </a:t>
            </a:r>
            <a:r>
              <a:rPr lang="en-US" dirty="0" smtClean="0"/>
              <a:t>ratio</a:t>
            </a:r>
            <a:r>
              <a:rPr lang="en-US" dirty="0"/>
              <a:t> </a:t>
            </a:r>
            <a:r>
              <a:rPr lang="en-US" dirty="0" smtClean="0"/>
              <a:t>= </a:t>
            </a:r>
            <a:r>
              <a:rPr lang="en-US" i="1" dirty="0" smtClean="0"/>
              <a:t>e</a:t>
            </a:r>
            <a:r>
              <a:rPr lang="en-US" baseline="30000" dirty="0" smtClean="0"/>
              <a:t>−0.7059 </a:t>
            </a:r>
            <a:r>
              <a:rPr lang="en-US" dirty="0" smtClean="0"/>
              <a:t>= 0.493.</a:t>
            </a:r>
          </a:p>
          <a:p>
            <a:pPr marL="457200" lvl="1" indent="0">
              <a:buNone/>
            </a:pPr>
            <a:r>
              <a:rPr lang="en-US" i="1" dirty="0"/>
              <a:t>For every increase of one in Trust, the odds of being a cheater go down by about half</a:t>
            </a:r>
            <a:r>
              <a:rPr lang="en-US" i="1" dirty="0" smtClean="0"/>
              <a:t>.</a:t>
            </a:r>
          </a:p>
          <a:p>
            <a:pPr marL="0" indent="0">
              <a:buNone/>
            </a:pPr>
            <a:r>
              <a:rPr lang="en-US" dirty="0"/>
              <a:t>CI for odds </a:t>
            </a:r>
            <a:r>
              <a:rPr lang="en-US" dirty="0" smtClean="0"/>
              <a:t>ratio = (0.23 to 1.03)</a:t>
            </a:r>
            <a:endParaRPr lang="en-US" dirty="0"/>
          </a:p>
        </p:txBody>
      </p:sp>
    </p:spTree>
    <p:extLst>
      <p:ext uri="{BB962C8B-B14F-4D97-AF65-F5344CB8AC3E}">
        <p14:creationId xmlns:p14="http://schemas.microsoft.com/office/powerpoint/2010/main" val="3695233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Final Model: Trust </a:t>
            </a:r>
            <a:r>
              <a:rPr lang="en-US" dirty="0" smtClean="0"/>
              <a:t>Alone (2 of 2)</a:t>
            </a:r>
            <a:endParaRPr lang="en-US" dirty="0"/>
          </a:p>
        </p:txBody>
      </p:sp>
      <p:pic>
        <p:nvPicPr>
          <p:cNvPr id="5" name="Picture Placeholder 4" descr="Two command lines and a table. The command lines read as follows: &#10;Prompt, l mod T equals g l m (Cheater approximately equals trust, family equals binomial, data equals Women Faces).&#10;Prompt, summary (mod T).&#10;The table has two rows and four columns with the column headers that read Estimate, Standard Error, z value, and P r greater than absolute value of z. The data presented are as follows: &#10;Row 1. Intercept. Estimate: 2.1360, Standard Error: 1.6170, z value: 1.321, P r greater than absolute value of z: 0.1865.&#10;Row 2. Trust. Estimate: Negative 0.7059, Standard Error: 0.3732, z value: Negative 1.891, P r greater than absolute value of z: 0.0586.&#10;Row 3. I (Trust hat 2). Estimate: Negative 0.5975, Standard Error: 0.5370, z value: Negative 1.113, P r greater than absolute value of z: 0.266.&#10;A text below the table reads Null deviance: 97.320 on 81 degrees of freedom and Residual deviance: 93.378 on 80 degrees of freedom."/>
          <p:cNvPicPr>
            <a:picLocks noGrp="1" noChangeAspect="1"/>
          </p:cNvPicPr>
          <p:nvPr>
            <p:ph type="pic" sz="quarter" idx="11"/>
          </p:nvPr>
        </p:nvPicPr>
        <p:blipFill>
          <a:blip r:embed="rId2"/>
          <a:stretch>
            <a:fillRect/>
          </a:stretch>
        </p:blipFill>
        <p:spPr>
          <a:xfrm>
            <a:off x="380288" y="1447800"/>
            <a:ext cx="7925512" cy="2168355"/>
          </a:xfrm>
          <a:prstGeom prst="rect">
            <a:avLst/>
          </a:prstGeom>
          <a:noFill/>
          <a:ln>
            <a:noFill/>
          </a:ln>
        </p:spPr>
      </p:pic>
      <p:sp>
        <p:nvSpPr>
          <p:cNvPr id="3" name="Content Placeholder 2"/>
          <p:cNvSpPr>
            <a:spLocks noGrp="1"/>
          </p:cNvSpPr>
          <p:nvPr>
            <p:ph idx="1"/>
          </p:nvPr>
        </p:nvSpPr>
        <p:spPr>
          <a:xfrm>
            <a:off x="228600" y="3780972"/>
            <a:ext cx="8610600" cy="1365080"/>
          </a:xfrm>
        </p:spPr>
        <p:txBody>
          <a:bodyPr>
            <a:normAutofit fontScale="92500" lnSpcReduction="10000"/>
          </a:bodyPr>
          <a:lstStyle/>
          <a:p>
            <a:pPr marL="0" indent="0">
              <a:buNone/>
            </a:pPr>
            <a:r>
              <a:rPr lang="en-US" sz="2800" dirty="0"/>
              <a:t>If Trust = 4: </a:t>
            </a:r>
          </a:p>
          <a:p>
            <a:pPr marL="0" indent="747713">
              <a:buNone/>
            </a:pPr>
            <a:r>
              <a:rPr lang="en-US" sz="2800" dirty="0"/>
              <a:t>log(</a:t>
            </a:r>
            <a:r>
              <a:rPr lang="en-US" sz="2800" i="1" dirty="0"/>
              <a:t>cheat odds</a:t>
            </a:r>
            <a:r>
              <a:rPr lang="en-US" sz="2800" dirty="0"/>
              <a:t>) = 2.136</a:t>
            </a:r>
            <a:r>
              <a:rPr lang="en-US" sz="2800" baseline="30000" dirty="0"/>
              <a:t> </a:t>
            </a:r>
            <a:r>
              <a:rPr lang="en-US" sz="2800" dirty="0"/>
              <a:t>− .7059·4 </a:t>
            </a:r>
            <a:r>
              <a:rPr lang="en-US" sz="2800" dirty="0" smtClean="0"/>
              <a:t>= − </a:t>
            </a:r>
            <a:r>
              <a:rPr lang="en-US" sz="2800" dirty="0"/>
              <a:t>0.688 </a:t>
            </a:r>
          </a:p>
          <a:p>
            <a:pPr marL="0" indent="1662113">
              <a:buNone/>
            </a:pPr>
            <a:r>
              <a:rPr lang="en-US" sz="2800" i="1" dirty="0"/>
              <a:t>cheat odds </a:t>
            </a:r>
            <a:r>
              <a:rPr lang="en-US" sz="2800" dirty="0"/>
              <a:t>= </a:t>
            </a:r>
            <a:r>
              <a:rPr lang="en-US" sz="2800" i="1" dirty="0"/>
              <a:t>e</a:t>
            </a:r>
            <a:r>
              <a:rPr lang="en-US" sz="2800" baseline="30000" dirty="0"/>
              <a:t>−0.688 </a:t>
            </a:r>
            <a:r>
              <a:rPr lang="en-US" sz="2800" dirty="0"/>
              <a:t>= </a:t>
            </a:r>
            <a:r>
              <a:rPr lang="en-US" sz="2800" dirty="0" smtClean="0"/>
              <a:t>0.503</a:t>
            </a:r>
            <a:endParaRPr lang="en-US" sz="2800" dirty="0"/>
          </a:p>
        </p:txBody>
      </p:sp>
      <p:pic>
        <p:nvPicPr>
          <p:cNvPr id="13" name="Picture Placeholder 12" descr="An equation reads Pi hat subscript cheat equals 0.503 over the quantity of 1 plus 0.503 equals 0.335."/>
          <p:cNvPicPr>
            <a:picLocks noGrp="1" noChangeAspect="1"/>
          </p:cNvPicPr>
          <p:nvPr>
            <p:ph type="pic" sz="quarter" idx="13"/>
          </p:nvPr>
        </p:nvPicPr>
        <p:blipFill>
          <a:blip r:embed="rId3"/>
          <a:stretch>
            <a:fillRect/>
          </a:stretch>
        </p:blipFill>
        <p:spPr>
          <a:xfrm>
            <a:off x="2592145" y="5244009"/>
            <a:ext cx="4303698" cy="999073"/>
          </a:xfrm>
          <a:prstGeom prst="rect">
            <a:avLst/>
          </a:prstGeom>
          <a:noFill/>
          <a:ln>
            <a:noFill/>
          </a:ln>
        </p:spPr>
      </p:pic>
    </p:spTree>
    <p:extLst>
      <p:ext uri="{BB962C8B-B14F-4D97-AF65-F5344CB8AC3E}">
        <p14:creationId xmlns:p14="http://schemas.microsoft.com/office/powerpoint/2010/main" val="2531836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Sections </a:t>
            </a:r>
            <a:r>
              <a:rPr lang="en-US" dirty="0" smtClean="0"/>
              <a:t>10.5</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ct val="0"/>
              </a:spcBef>
              <a:spcAft>
                <a:spcPct val="15000"/>
              </a:spcAft>
              <a:buNone/>
            </a:pPr>
            <a:r>
              <a:rPr lang="en-US" altLang="en-US" dirty="0">
                <a:sym typeface="Symbol" panose="05050102010706020507" pitchFamily="18" charset="2"/>
              </a:rPr>
              <a:t>Case study</a:t>
            </a:r>
          </a:p>
          <a:p>
            <a:pPr marL="0" indent="285750">
              <a:spcBef>
                <a:spcPct val="0"/>
              </a:spcBef>
              <a:spcAft>
                <a:spcPct val="15000"/>
              </a:spcAft>
              <a:buNone/>
            </a:pPr>
            <a:r>
              <a:rPr lang="en-US" altLang="en-US" dirty="0" smtClean="0">
                <a:sym typeface="Symbol" panose="05050102010706020507" pitchFamily="18" charset="2"/>
              </a:rPr>
              <a:t>Attractiveness </a:t>
            </a:r>
            <a:r>
              <a:rPr lang="en-US" altLang="en-US" dirty="0">
                <a:sym typeface="Symbol" panose="05050102010706020507" pitchFamily="18" charset="2"/>
              </a:rPr>
              <a:t>and fidelity</a:t>
            </a: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FaithfulFaces</a:t>
            </a:r>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24"/>
              </a:spcBef>
              <a:buNone/>
            </a:pPr>
            <a:r>
              <a:rPr lang="en-US" sz="2200" i="1" dirty="0"/>
              <a:t>Can you judge sexual unfaithfulness by looking at a person’s face</a:t>
            </a:r>
            <a:r>
              <a:rPr lang="en-US" sz="2200" i="1" dirty="0" smtClean="0"/>
              <a:t>?</a:t>
            </a:r>
          </a:p>
          <a:p>
            <a:pPr marL="0" indent="0">
              <a:spcBef>
                <a:spcPts val="624"/>
              </a:spcBef>
              <a:buNone/>
            </a:pPr>
            <a:r>
              <a:rPr lang="en-US" sz="2200" dirty="0"/>
              <a:t>College students looked at photos of faces and rated several characteristics, </a:t>
            </a:r>
            <a:r>
              <a:rPr lang="en-US" sz="2200" dirty="0" smtClean="0"/>
              <a:t>including</a:t>
            </a:r>
            <a:endParaRPr lang="en-US" sz="2200" dirty="0"/>
          </a:p>
          <a:p>
            <a:pPr marL="342900" indent="-342900">
              <a:spcBef>
                <a:spcPts val="624"/>
              </a:spcBef>
            </a:pPr>
            <a:r>
              <a:rPr lang="en-US" sz="2200" dirty="0"/>
              <a:t>Attract (attractiveness)</a:t>
            </a:r>
          </a:p>
          <a:p>
            <a:pPr marL="342900" indent="-342900">
              <a:spcBef>
                <a:spcPts val="624"/>
              </a:spcBef>
            </a:pPr>
            <a:r>
              <a:rPr lang="en-US" sz="2200" dirty="0"/>
              <a:t>Trust (trustworthiness)</a:t>
            </a:r>
          </a:p>
          <a:p>
            <a:pPr marL="342900" indent="-342900">
              <a:spcBef>
                <a:spcPts val="624"/>
              </a:spcBef>
            </a:pPr>
            <a:r>
              <a:rPr lang="en-US" sz="2200" dirty="0"/>
              <a:t>Faithful (faithfulness)</a:t>
            </a:r>
          </a:p>
          <a:p>
            <a:pPr marL="342900" indent="-342900">
              <a:spcBef>
                <a:spcPts val="624"/>
              </a:spcBef>
            </a:pPr>
            <a:r>
              <a:rPr lang="en-US" sz="2200" dirty="0"/>
              <a:t>SexDimorph (femininity for female faces, masculinity for males</a:t>
            </a:r>
            <a:r>
              <a:rPr lang="en-US" sz="2200" dirty="0" smtClean="0"/>
              <a:t>)</a:t>
            </a:r>
          </a:p>
          <a:p>
            <a:pPr marL="0" indent="0">
              <a:spcBef>
                <a:spcPts val="624"/>
              </a:spcBef>
              <a:buNone/>
            </a:pPr>
            <a:r>
              <a:rPr lang="en-US" sz="2200" dirty="0"/>
              <a:t>Cases are the faces, and in this study we consider the 82 female faces which all had male raters</a:t>
            </a:r>
            <a:r>
              <a:rPr lang="en-US" sz="2200" dirty="0" smtClean="0"/>
              <a:t>.</a:t>
            </a:r>
          </a:p>
          <a:p>
            <a:pPr marL="0" indent="0">
              <a:spcBef>
                <a:spcPts val="624"/>
              </a:spcBef>
              <a:buNone/>
            </a:pPr>
            <a:r>
              <a:rPr lang="en-US" sz="2200" dirty="0"/>
              <a:t>Response is </a:t>
            </a:r>
            <a:r>
              <a:rPr lang="en-US" sz="2200" b="1" dirty="0"/>
              <a:t>Cheater</a:t>
            </a:r>
            <a:r>
              <a:rPr lang="en-US" sz="2200" dirty="0"/>
              <a:t> coded as 1 for faces of women who had been unfaithful to a partner and 0 otherwise</a:t>
            </a:r>
            <a:r>
              <a:rPr lang="en-US" sz="2200" dirty="0" smtClean="0"/>
              <a:t>.</a:t>
            </a:r>
            <a:endParaRPr lang="en-US" sz="2200" dirty="0"/>
          </a:p>
        </p:txBody>
      </p:sp>
    </p:spTree>
    <p:extLst>
      <p:ext uri="{BB962C8B-B14F-4D97-AF65-F5344CB8AC3E}">
        <p14:creationId xmlns:p14="http://schemas.microsoft.com/office/powerpoint/2010/main" val="2658778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Relationships among Predictors</a:t>
            </a:r>
          </a:p>
        </p:txBody>
      </p:sp>
      <p:pic>
        <p:nvPicPr>
          <p:cNvPr id="15" name="Picture Placeholder 14" descr="Two command lines. The command lines read as follows: &#10;Prompt, Women Faces equals subset (Faithful Faces, Face Sex double equals “F”).&#10;Prompt, Pairs (approximately equals Attract plus Trust plus Faithful plus Sex Dimorph, data equals Women Faces)."/>
          <p:cNvPicPr>
            <a:picLocks noGrp="1" noChangeAspect="1"/>
          </p:cNvPicPr>
          <p:nvPr>
            <p:ph type="pic" sz="quarter" idx="11"/>
          </p:nvPr>
        </p:nvPicPr>
        <p:blipFill>
          <a:blip r:embed="rId2"/>
          <a:stretch>
            <a:fillRect/>
          </a:stretch>
        </p:blipFill>
        <p:spPr>
          <a:xfrm>
            <a:off x="91798" y="1480979"/>
            <a:ext cx="8899802" cy="663582"/>
          </a:xfrm>
          <a:prstGeom prst="rect">
            <a:avLst/>
          </a:prstGeom>
          <a:noFill/>
          <a:ln>
            <a:noFill/>
          </a:ln>
        </p:spPr>
      </p:pic>
      <p:pic>
        <p:nvPicPr>
          <p:cNvPr id="16" name="Picture Placeholder 15" descr="A figure shows scatterplot matrix with four rows and four columns. The first graph of the first row reads Attract. The second graph of the first row shows scatter plots. The horizontal axis of the second graph of the first row ranges from 3.0 to 6.0, with increment of 1.5. The dots are widely scattered all over the graphs. The third graph of the second row shows scatter plots. The vertical axis of the last graph in the first row ranges from 2 to 6, with increment of 2. The dots lie on a wide path slopping downward. The fourth graph of the first row shows scatterplot. The dots lie in an upward slopping path. The first graph of the second row shows scatter plots. The vertical axis of the first graph in the second row ranges from 3.0 to 6.0, with increment of 1.5. The second graph of the second row reads Trust. The third graph in the second row shows scatter plots. The dots are scattered all over the graph. The fourth graph of the second row shows scatteplot. The dots are scatted all over the graph. The first graph in the third row shows scatter plots. The horizontal axis of the first graph in the third row ranges from 4.5 to 7.5, with increment of 1.5. The dots lie in a wide path slopping downward. The second graph of the third row shows scatter plots. The dots are highly populated in the center and scattered all over the graph. The third graph of the third row reads Faithful. The last graph of the third row shows a scatterplot and most dots lie between 4.5 and 7 marks on the vertical axis. The first graph of the fourth rows shows a scatterplot. The horizontal and the vertical axes range from 2 to 6 in increments of 2. The dots lie in an upward slopping path. The second graph of the fourth rows shows a scatterplot. The dots are scattered widely all over the graph. The third graph of the fourth row shows a scallterplot. The dots are scattered all over the graph. The fourth graph of the fourth row reads Sex Dimorph."/>
          <p:cNvPicPr>
            <a:picLocks noGrp="1" noChangeAspect="1"/>
          </p:cNvPicPr>
          <p:nvPr>
            <p:ph type="pic" sz="quarter" idx="13"/>
          </p:nvPr>
        </p:nvPicPr>
        <p:blipFill>
          <a:blip r:embed="rId3"/>
          <a:stretch>
            <a:fillRect/>
          </a:stretch>
        </p:blipFill>
        <p:spPr>
          <a:xfrm>
            <a:off x="1379216" y="2286000"/>
            <a:ext cx="6385569" cy="3963282"/>
          </a:xfrm>
          <a:prstGeom prst="rect">
            <a:avLst/>
          </a:prstGeom>
          <a:noFill/>
          <a:ln>
            <a:noFill/>
          </a:ln>
        </p:spPr>
      </p:pic>
    </p:spTree>
    <p:extLst>
      <p:ext uri="{BB962C8B-B14F-4D97-AF65-F5344CB8AC3E}">
        <p14:creationId xmlns:p14="http://schemas.microsoft.com/office/powerpoint/2010/main" val="3768438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215" y="25400"/>
            <a:ext cx="7987570" cy="1257300"/>
          </a:xfrm>
        </p:spPr>
        <p:txBody>
          <a:bodyPr/>
          <a:lstStyle/>
          <a:p>
            <a:r>
              <a:rPr lang="en-US" dirty="0"/>
              <a:t>Ordinary Regression (for Predictors</a:t>
            </a:r>
            <a:r>
              <a:rPr lang="en-US" dirty="0" smtClean="0"/>
              <a:t>) (1 of 2)</a:t>
            </a:r>
            <a:endParaRPr lang="en-US" dirty="0"/>
          </a:p>
        </p:txBody>
      </p:sp>
      <p:sp>
        <p:nvSpPr>
          <p:cNvPr id="3" name="Content Placeholder 2"/>
          <p:cNvSpPr>
            <a:spLocks noGrp="1"/>
          </p:cNvSpPr>
          <p:nvPr>
            <p:ph idx="1"/>
          </p:nvPr>
        </p:nvSpPr>
        <p:spPr>
          <a:xfrm>
            <a:off x="243114" y="1415142"/>
            <a:ext cx="8610600" cy="525696"/>
          </a:xfrm>
        </p:spPr>
        <p:txBody>
          <a:bodyPr>
            <a:normAutofit/>
          </a:bodyPr>
          <a:lstStyle/>
          <a:p>
            <a:pPr marL="0" indent="0">
              <a:buNone/>
            </a:pPr>
            <a:r>
              <a:rPr lang="en-US" i="1" dirty="0"/>
              <a:t>Faithful</a:t>
            </a:r>
            <a:r>
              <a:rPr lang="en-US" dirty="0"/>
              <a:t> = </a:t>
            </a:r>
            <a:r>
              <a:rPr lang="el-GR" i="1" dirty="0"/>
              <a:t>β</a:t>
            </a:r>
            <a:r>
              <a:rPr lang="en-US" baseline="-25000" dirty="0"/>
              <a:t>0 </a:t>
            </a:r>
            <a:r>
              <a:rPr lang="en-US" dirty="0"/>
              <a:t>+</a:t>
            </a:r>
            <a:r>
              <a:rPr lang="el-GR" i="1" dirty="0"/>
              <a:t> β</a:t>
            </a:r>
            <a:r>
              <a:rPr lang="en-US" baseline="-25000" dirty="0"/>
              <a:t>1</a:t>
            </a:r>
            <a:r>
              <a:rPr lang="en-US" i="1" dirty="0"/>
              <a:t>Attract</a:t>
            </a:r>
            <a:r>
              <a:rPr lang="en-US" dirty="0"/>
              <a:t> + </a:t>
            </a:r>
            <a:r>
              <a:rPr lang="el-GR" i="1" dirty="0"/>
              <a:t>β</a:t>
            </a:r>
            <a:r>
              <a:rPr lang="en-US" baseline="-25000" dirty="0"/>
              <a:t>2</a:t>
            </a:r>
            <a:r>
              <a:rPr lang="en-US" i="1" dirty="0"/>
              <a:t>SexDimorph</a:t>
            </a:r>
            <a:r>
              <a:rPr lang="en-US" dirty="0"/>
              <a:t> + </a:t>
            </a:r>
            <a:r>
              <a:rPr lang="el-GR" i="1" dirty="0"/>
              <a:t>β</a:t>
            </a:r>
            <a:r>
              <a:rPr lang="en-US" baseline="-25000" dirty="0" smtClean="0"/>
              <a:t>3</a:t>
            </a:r>
            <a:r>
              <a:rPr lang="en-US" i="1" dirty="0" smtClean="0"/>
              <a:t>Trust</a:t>
            </a:r>
            <a:endParaRPr lang="en-US" i="1" dirty="0"/>
          </a:p>
        </p:txBody>
      </p:sp>
      <p:pic>
        <p:nvPicPr>
          <p:cNvPr id="11" name="Picture Placeholder 10" descr="Two command lines and a table. The command lines read as follows: &#10;Prompt, mod Faith 3 equals l m (Faithful approximately equals Attract plus Sex Dimorph plus Trust, data equals Women Faces).&#10;Prompt, summary (mod Faith 3).&#10;The table has four rows and four columns with the column headers that read Estimate, Standard Error, t value, and P r greater than absolute value of z. The data presented are as follows: &#10;Row 1. Intercept. Estimate: 4.59575, Standard Error: 0.39978, t value: 11.496, P r greater than absolute value of z: Lesser than 2 e minus 16, three asterisks.&#10;Row 2. Attract. Estimate: Negative 0.50581, Standard Error: 0.12027, z value: negative 4.206, P r greater than absolute value of z: 6.89 e minus 05, three asterisks.&#10;Row 3. Sex Dimorph. Estimate: Negative 0.90378, Standard Error: 0.10577, z value: Negative 0.887, P r greater than absolute value of z: 0.378.&#10;Row 4. Trust. Estimate: 0.63296, Standard Error: 0.08574, z value: 7.381, P r greater than absolute value of z: 1.56 e minus 10, three asterisks.&#10;A text below the table reads Residual standard error: 0.5467 on 78 degrees of freedom, Multiple R squared: 0.5522, Adjusted R squared: 0.535, F statistic: 32.07 on 3 and 78 D F, P value: 1.314 e minus 13."/>
          <p:cNvPicPr>
            <a:picLocks noGrp="1" noChangeAspect="1"/>
          </p:cNvPicPr>
          <p:nvPr>
            <p:ph type="pic" sz="quarter" idx="11"/>
          </p:nvPr>
        </p:nvPicPr>
        <p:blipFill>
          <a:blip r:embed="rId2"/>
          <a:stretch>
            <a:fillRect/>
          </a:stretch>
        </p:blipFill>
        <p:spPr>
          <a:xfrm>
            <a:off x="287620" y="2058949"/>
            <a:ext cx="8581821" cy="3076217"/>
          </a:xfrm>
          <a:prstGeom prst="rect">
            <a:avLst/>
          </a:prstGeom>
          <a:noFill/>
          <a:ln>
            <a:noFill/>
          </a:ln>
        </p:spPr>
      </p:pic>
      <p:sp>
        <p:nvSpPr>
          <p:cNvPr id="6" name="Content Placeholder 2"/>
          <p:cNvSpPr>
            <a:spLocks noGrp="1"/>
          </p:cNvSpPr>
          <p:nvPr>
            <p:ph type="body" sz="quarter" idx="10"/>
          </p:nvPr>
        </p:nvSpPr>
        <p:spPr>
          <a:xfrm>
            <a:off x="241662" y="5257800"/>
            <a:ext cx="8673738" cy="892516"/>
          </a:xfrm>
        </p:spPr>
        <p:txBody>
          <a:bodyPr>
            <a:normAutofit/>
          </a:bodyPr>
          <a:lstStyle/>
          <a:p>
            <a:pPr marL="0" indent="0">
              <a:buNone/>
            </a:pPr>
            <a:r>
              <a:rPr lang="en-US" dirty="0"/>
              <a:t>Not surprising that </a:t>
            </a:r>
            <a:r>
              <a:rPr lang="en-US" b="1" dirty="0"/>
              <a:t>SexDimorph</a:t>
            </a:r>
            <a:r>
              <a:rPr lang="en-US" dirty="0"/>
              <a:t> is not needed here since it’s strongly associated with </a:t>
            </a:r>
            <a:r>
              <a:rPr lang="en-US" b="1" dirty="0"/>
              <a:t>Attract</a:t>
            </a:r>
            <a:r>
              <a:rPr lang="en-US" dirty="0" smtClean="0"/>
              <a:t>.</a:t>
            </a:r>
            <a:endParaRPr lang="en-US" dirty="0"/>
          </a:p>
        </p:txBody>
      </p:sp>
    </p:spTree>
    <p:extLst>
      <p:ext uri="{BB962C8B-B14F-4D97-AF65-F5344CB8AC3E}">
        <p14:creationId xmlns:p14="http://schemas.microsoft.com/office/powerpoint/2010/main" val="826635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758" y="25400"/>
            <a:ext cx="7908484" cy="1257300"/>
          </a:xfrm>
        </p:spPr>
        <p:txBody>
          <a:bodyPr/>
          <a:lstStyle/>
          <a:p>
            <a:r>
              <a:rPr lang="en-US" dirty="0"/>
              <a:t>Ordinary Regression (for Predictors</a:t>
            </a:r>
            <a:r>
              <a:rPr lang="en-US" dirty="0" smtClean="0"/>
              <a:t>) (2 of 2)</a:t>
            </a:r>
            <a:endParaRPr lang="en-US" dirty="0"/>
          </a:p>
        </p:txBody>
      </p:sp>
      <p:sp>
        <p:nvSpPr>
          <p:cNvPr id="3" name="Content Placeholder 2"/>
          <p:cNvSpPr>
            <a:spLocks noGrp="1"/>
          </p:cNvSpPr>
          <p:nvPr>
            <p:ph idx="1"/>
          </p:nvPr>
        </p:nvSpPr>
        <p:spPr>
          <a:xfrm>
            <a:off x="243114" y="1415142"/>
            <a:ext cx="8610600" cy="525696"/>
          </a:xfrm>
        </p:spPr>
        <p:txBody>
          <a:bodyPr>
            <a:normAutofit/>
          </a:bodyPr>
          <a:lstStyle/>
          <a:p>
            <a:pPr marL="0" indent="0">
              <a:buNone/>
            </a:pPr>
            <a:r>
              <a:rPr lang="en-US" i="1" dirty="0"/>
              <a:t>Faithful</a:t>
            </a:r>
            <a:r>
              <a:rPr lang="en-US" dirty="0"/>
              <a:t> = </a:t>
            </a:r>
            <a:r>
              <a:rPr lang="el-GR" i="1" dirty="0"/>
              <a:t>β</a:t>
            </a:r>
            <a:r>
              <a:rPr lang="en-US" baseline="-25000" dirty="0"/>
              <a:t>0 </a:t>
            </a:r>
            <a:r>
              <a:rPr lang="en-US" dirty="0"/>
              <a:t>+</a:t>
            </a:r>
            <a:r>
              <a:rPr lang="el-GR" i="1" dirty="0"/>
              <a:t> β</a:t>
            </a:r>
            <a:r>
              <a:rPr lang="en-US" baseline="-25000" dirty="0"/>
              <a:t>1</a:t>
            </a:r>
            <a:r>
              <a:rPr lang="en-US" i="1" dirty="0"/>
              <a:t>Attract</a:t>
            </a:r>
            <a:r>
              <a:rPr lang="en-US" dirty="0"/>
              <a:t> </a:t>
            </a:r>
            <a:r>
              <a:rPr lang="en-US" dirty="0" smtClean="0"/>
              <a:t>+ </a:t>
            </a:r>
            <a:r>
              <a:rPr lang="el-GR" i="1" dirty="0"/>
              <a:t>β</a:t>
            </a:r>
            <a:r>
              <a:rPr lang="en-US" baseline="-25000" dirty="0" smtClean="0"/>
              <a:t>3</a:t>
            </a:r>
            <a:r>
              <a:rPr lang="en-US" i="1" dirty="0" smtClean="0"/>
              <a:t>Trust</a:t>
            </a:r>
            <a:endParaRPr lang="en-US" i="1" dirty="0"/>
          </a:p>
        </p:txBody>
      </p:sp>
      <p:pic>
        <p:nvPicPr>
          <p:cNvPr id="5" name="Picture Placeholder 4" descr="Two command lines and a table. The command lines read as follows: &#10;Prompt, mod Faith 2 equals l m (Faithful approximately equals Attract plus Sex Dimorph plus Trust, data equals Women Faces).&#10;Prompt, summary (mod Faith 2).&#10;The table has three rows and four columns with the column headers that read Estimate, Standard Error, z value, and P r greater than absolute value of z. The data presented are as follows: &#10;Row 1. Intercept. Estimate: 4.48991, Standard Error: 0.38103, z value: 11.784, P r greater than absolute value of z: Lesser than 2 e minus 16, three asterisks.&#10;Row 2. Attract. Estimate: Negative 0.59172, Standard Error: 0.07117, z value: Negative 8.314, P r greater than absolute value of z: 2.13 e minus 12, three asterisks.&#10;Row 3. Trust. Estimate: 0.63176, Standard Error: 0.08561, z value: 7.379, P r greater than absolute value of z: 1.40 e minus 10, three asterisks.&#10;A text below the table reads Residual standard error: 0.5459 on 79 degrees of freedom, Multiple R squared: 0.5477, Adjusted R squared: 0.5363, F statistic: 47.84 on 2 and 79 D F, P value: 2.447 e minus 14."/>
          <p:cNvPicPr>
            <a:picLocks noGrp="1" noChangeAspect="1"/>
          </p:cNvPicPr>
          <p:nvPr>
            <p:ph type="pic" sz="quarter" idx="11"/>
          </p:nvPr>
        </p:nvPicPr>
        <p:blipFill>
          <a:blip r:embed="rId2"/>
          <a:stretch>
            <a:fillRect/>
          </a:stretch>
        </p:blipFill>
        <p:spPr>
          <a:xfrm>
            <a:off x="795685" y="2051718"/>
            <a:ext cx="7265148" cy="2825714"/>
          </a:xfrm>
          <a:prstGeom prst="rect">
            <a:avLst/>
          </a:prstGeom>
          <a:noFill/>
          <a:ln>
            <a:noFill/>
          </a:ln>
        </p:spPr>
      </p:pic>
      <p:sp>
        <p:nvSpPr>
          <p:cNvPr id="6" name="Content Placeholder 2"/>
          <p:cNvSpPr>
            <a:spLocks noGrp="1"/>
          </p:cNvSpPr>
          <p:nvPr>
            <p:ph type="body" sz="quarter" idx="10"/>
          </p:nvPr>
        </p:nvSpPr>
        <p:spPr>
          <a:xfrm>
            <a:off x="241662" y="4947724"/>
            <a:ext cx="8673738" cy="1307147"/>
          </a:xfrm>
        </p:spPr>
        <p:txBody>
          <a:bodyPr>
            <a:noAutofit/>
          </a:bodyPr>
          <a:lstStyle/>
          <a:p>
            <a:pPr marL="0" indent="0">
              <a:buNone/>
            </a:pPr>
            <a:r>
              <a:rPr lang="en-US" dirty="0"/>
              <a:t>Dropping </a:t>
            </a:r>
            <a:r>
              <a:rPr lang="en-US" b="1" dirty="0"/>
              <a:t>SexDimorph</a:t>
            </a:r>
            <a:r>
              <a:rPr lang="en-US" dirty="0"/>
              <a:t> leaves </a:t>
            </a:r>
            <a:r>
              <a:rPr lang="en-US" b="1" dirty="0"/>
              <a:t>Attract</a:t>
            </a:r>
            <a:r>
              <a:rPr lang="en-US" dirty="0"/>
              <a:t> and </a:t>
            </a:r>
            <a:r>
              <a:rPr lang="en-US" b="1" dirty="0"/>
              <a:t>Trust</a:t>
            </a:r>
            <a:r>
              <a:rPr lang="en-US" dirty="0"/>
              <a:t> as strong predictors of </a:t>
            </a:r>
            <a:r>
              <a:rPr lang="en-US" b="1" dirty="0"/>
              <a:t>Faithful</a:t>
            </a:r>
            <a:r>
              <a:rPr lang="en-US" dirty="0" smtClean="0"/>
              <a:t>.</a:t>
            </a:r>
          </a:p>
          <a:p>
            <a:pPr marL="0" indent="0">
              <a:buNone/>
            </a:pPr>
            <a:r>
              <a:rPr lang="en-US" dirty="0"/>
              <a:t>But do these variables help predict </a:t>
            </a:r>
            <a:r>
              <a:rPr lang="en-US" i="1" dirty="0"/>
              <a:t>actual</a:t>
            </a:r>
            <a:r>
              <a:rPr lang="en-US" dirty="0"/>
              <a:t> unfaithfulness</a:t>
            </a:r>
            <a:r>
              <a:rPr lang="en-US" dirty="0" smtClean="0"/>
              <a:t>?</a:t>
            </a:r>
            <a:endParaRPr lang="en-US" dirty="0"/>
          </a:p>
        </p:txBody>
      </p:sp>
    </p:spTree>
    <p:extLst>
      <p:ext uri="{BB962C8B-B14F-4D97-AF65-F5344CB8AC3E}">
        <p14:creationId xmlns:p14="http://schemas.microsoft.com/office/powerpoint/2010/main" val="2710224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Boxplots: Cheater vs. Predictors</a:t>
            </a:r>
          </a:p>
        </p:txBody>
      </p:sp>
      <p:pic>
        <p:nvPicPr>
          <p:cNvPr id="11" name="Picture Placeholder 10" descr="A double horizontal boxplot. The horizontal axis for the two box plots, labeled Faithfulness, ranges from 3 to 8. The Cheater 0 boxplot has the following features. The whiskers start at 3.5 and end at 7.2. The boxes start at 5.1 to 6.3. A line separates the boxes at 5.5. The Cheater 1 boxplot has the following features. The whiskers start at 4.1 and end at 6.6. The boxes start at 4.8 and end at 6.2. A line separates the boxes at 5.8. "/>
          <p:cNvPicPr>
            <a:picLocks noGrp="1" noChangeAspect="1"/>
          </p:cNvPicPr>
          <p:nvPr>
            <p:ph type="pic" sz="quarter" idx="11"/>
          </p:nvPr>
        </p:nvPicPr>
        <p:blipFill>
          <a:blip r:embed="rId2"/>
          <a:stretch>
            <a:fillRect/>
          </a:stretch>
        </p:blipFill>
        <p:spPr>
          <a:xfrm>
            <a:off x="395462" y="1382751"/>
            <a:ext cx="3775446" cy="2329530"/>
          </a:xfrm>
          <a:prstGeom prst="rect">
            <a:avLst/>
          </a:prstGeom>
          <a:noFill/>
          <a:ln>
            <a:noFill/>
          </a:ln>
        </p:spPr>
      </p:pic>
      <p:pic>
        <p:nvPicPr>
          <p:cNvPr id="12" name="Picture Placeholder 11" descr="A double horizontal boxplot. The horizontal axis for the two box plots, labeled Attractiveness, ranges from 1 to 7. The Cheater 0 boxplot has the following features. The whiskers start at 1.8 and end at 4.4. The boxes start at 2.3 to 3.5. A line separates the boxes at 3.8. A point is plotted above 5 and at the same level as the whiskers. The Cheater 1 boxplot has the following features. The whiskers start at 1.3 and end at 4. The boxes start at 2 and end at 3. A line separates the boxes at 2.7. A point is plotted above 5.9 mark and another point above 6.2 mark and at the same level as the whiskers."/>
          <p:cNvPicPr>
            <a:picLocks noGrp="1" noChangeAspect="1"/>
          </p:cNvPicPr>
          <p:nvPr>
            <p:ph type="pic" sz="quarter" idx="13"/>
          </p:nvPr>
        </p:nvPicPr>
        <p:blipFill>
          <a:blip r:embed="rId3"/>
          <a:stretch>
            <a:fillRect/>
          </a:stretch>
        </p:blipFill>
        <p:spPr>
          <a:xfrm>
            <a:off x="4836511" y="1371600"/>
            <a:ext cx="3830922" cy="2379294"/>
          </a:xfrm>
          <a:prstGeom prst="rect">
            <a:avLst/>
          </a:prstGeom>
          <a:noFill/>
          <a:ln>
            <a:noFill/>
          </a:ln>
        </p:spPr>
      </p:pic>
      <p:pic>
        <p:nvPicPr>
          <p:cNvPr id="13" name="Picture Placeholder 12" descr="A double horizontal boxplot. The horizontal axis for the two box plots, labeled Trustworthiness, ranges from 3.0 to 6.5. The Cheater 0 boxplot has the following features. The whiskers start at 3.2 and end at 6.5. The boxes start at 4.0 to 5.0. A line separates the boxes at 4.5. A point is mark above 5.4 mark and at the same level as the whiskers. The Cheater 1 boxplot has the following features. The whiskers start at 3.3 and end at 5.3. The boxes start at 3.7 and end at 4.4. A line separates the boxes at 4.1."/>
          <p:cNvPicPr>
            <a:picLocks noGrp="1" noChangeAspect="1"/>
          </p:cNvPicPr>
          <p:nvPr>
            <p:ph type="pic" sz="quarter" idx="14"/>
          </p:nvPr>
        </p:nvPicPr>
        <p:blipFill>
          <a:blip r:embed="rId4"/>
          <a:stretch>
            <a:fillRect/>
          </a:stretch>
        </p:blipFill>
        <p:spPr>
          <a:xfrm>
            <a:off x="2489763" y="3810000"/>
            <a:ext cx="3950256" cy="2439473"/>
          </a:xfrm>
          <a:prstGeom prst="rect">
            <a:avLst/>
          </a:prstGeom>
          <a:noFill/>
          <a:ln>
            <a:noFill/>
          </a:ln>
        </p:spPr>
      </p:pic>
    </p:spTree>
    <p:extLst>
      <p:ext uri="{BB962C8B-B14F-4D97-AF65-F5344CB8AC3E}">
        <p14:creationId xmlns:p14="http://schemas.microsoft.com/office/powerpoint/2010/main" val="25437114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Fit Single Predictor: Faithful</a:t>
            </a:r>
          </a:p>
        </p:txBody>
      </p:sp>
      <p:pic>
        <p:nvPicPr>
          <p:cNvPr id="8" name="Picture Placeholder 7" descr="Two command lines and a table. The command lines read as follows: &#10;Prompt, l mod F equals g l m (Cheater approximately equals faithful, family equals binomial, data equals Women Faces).&#10;Prompt, summary (mod F).&#10;The table has two rows and four columns with the column headers that read Estimate, Standard Error, z value, and P r greater than absolute value of z. The data presented are as follows: &#10;Row 1. Intercept. Estimate: Negative 0.918026, Standard Error: 1.730551, z value: Negative 0.530, P r greater than absolute value of z: 0.596.&#10;Row 2. Faithful. Estimate: Negative 0.004324, Standard Error: 0.308440, z value: Negative 0.014, P r greater than absolute value of z: 0.989.&#10;Null deviance: 97.32 on 81 degrees of freedom and Residual deviance: 97.32 on 80 degrees of freedom."/>
          <p:cNvPicPr>
            <a:picLocks noGrp="1" noChangeAspect="1"/>
          </p:cNvPicPr>
          <p:nvPr>
            <p:ph type="pic" sz="quarter" idx="11"/>
          </p:nvPr>
        </p:nvPicPr>
        <p:blipFill>
          <a:blip r:embed="rId2"/>
          <a:stretch>
            <a:fillRect/>
          </a:stretch>
        </p:blipFill>
        <p:spPr>
          <a:xfrm>
            <a:off x="186695" y="1512088"/>
            <a:ext cx="8848711" cy="2406228"/>
          </a:xfrm>
          <a:prstGeom prst="rect">
            <a:avLst/>
          </a:prstGeom>
          <a:noFill/>
          <a:ln>
            <a:noFill/>
          </a:ln>
        </p:spPr>
      </p:pic>
      <p:sp>
        <p:nvSpPr>
          <p:cNvPr id="6" name="Content Placeholder 2"/>
          <p:cNvSpPr>
            <a:spLocks noGrp="1"/>
          </p:cNvSpPr>
          <p:nvPr>
            <p:ph type="body" sz="quarter" idx="10"/>
          </p:nvPr>
        </p:nvSpPr>
        <p:spPr>
          <a:xfrm>
            <a:off x="1752600" y="4038600"/>
            <a:ext cx="2057400" cy="503962"/>
          </a:xfrm>
        </p:spPr>
        <p:txBody>
          <a:bodyPr>
            <a:noAutofit/>
          </a:bodyPr>
          <a:lstStyle/>
          <a:p>
            <a:pPr marL="0" indent="0">
              <a:buNone/>
            </a:pPr>
            <a:r>
              <a:rPr lang="en-US" dirty="0"/>
              <a:t>(</a:t>
            </a:r>
            <a:r>
              <a:rPr lang="en-US" dirty="0" smtClean="0"/>
              <a:t>very </a:t>
            </a:r>
            <a:r>
              <a:rPr lang="en-US" dirty="0"/>
              <a:t>weak!)</a:t>
            </a:r>
          </a:p>
        </p:txBody>
      </p:sp>
    </p:spTree>
    <p:extLst>
      <p:ext uri="{BB962C8B-B14F-4D97-AF65-F5344CB8AC3E}">
        <p14:creationId xmlns:p14="http://schemas.microsoft.com/office/powerpoint/2010/main" val="15198256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Fit Single Predictor: Attract</a:t>
            </a:r>
          </a:p>
        </p:txBody>
      </p:sp>
      <p:pic>
        <p:nvPicPr>
          <p:cNvPr id="4" name="Picture Placeholder 3" descr=" Two command lines and a table. The command lines read as follows: &#10;Prompt, l mod A equals g l m (Cheater approximately equals Attract, family equals binomial, data equals Women Faces).&#10;Prompt, summary (mod A).&#10;The table has two rows and four columns with the column headers that read Estimate, Standard Error, z value, and P r greater than absolute value of z. The data presented are as follows: &#10;Row 1. Intercept. Estimate: 0.07781, Standard Error: 0.91180, z value 0.085, P r greater than absolute value of z: 0.932.&#10;Row 2. Faithful. Estimate: Negative 0.35377, Standard Error: 0.31095, z value: Negative 1.138, P r greater than absolute value of z: 0.255.&#10;Null deviance: 97.320 on 81 degrees of freedom and Residual deviance: 95.909 on 80 degrees of freedom."/>
          <p:cNvPicPr>
            <a:picLocks noGrp="1" noChangeAspect="1"/>
          </p:cNvPicPr>
          <p:nvPr>
            <p:ph type="pic" sz="quarter" idx="11"/>
          </p:nvPr>
        </p:nvPicPr>
        <p:blipFill>
          <a:blip r:embed="rId2"/>
          <a:stretch>
            <a:fillRect/>
          </a:stretch>
        </p:blipFill>
        <p:spPr>
          <a:xfrm>
            <a:off x="196333" y="1548774"/>
            <a:ext cx="8786718" cy="2401618"/>
          </a:xfrm>
          <a:prstGeom prst="rect">
            <a:avLst/>
          </a:prstGeom>
          <a:noFill/>
          <a:ln>
            <a:noFill/>
          </a:ln>
        </p:spPr>
      </p:pic>
      <p:sp>
        <p:nvSpPr>
          <p:cNvPr id="6" name="Content Placeholder 2"/>
          <p:cNvSpPr>
            <a:spLocks noGrp="1"/>
          </p:cNvSpPr>
          <p:nvPr>
            <p:ph type="body" sz="quarter" idx="10"/>
          </p:nvPr>
        </p:nvSpPr>
        <p:spPr>
          <a:xfrm>
            <a:off x="1835812" y="4038600"/>
            <a:ext cx="3262576" cy="503962"/>
          </a:xfrm>
        </p:spPr>
        <p:txBody>
          <a:bodyPr>
            <a:noAutofit/>
          </a:bodyPr>
          <a:lstStyle/>
          <a:p>
            <a:pPr marL="0" indent="0">
              <a:buNone/>
            </a:pPr>
            <a:r>
              <a:rPr lang="en-US" dirty="0"/>
              <a:t>(better but still weak)</a:t>
            </a:r>
          </a:p>
        </p:txBody>
      </p:sp>
    </p:spTree>
    <p:extLst>
      <p:ext uri="{BB962C8B-B14F-4D97-AF65-F5344CB8AC3E}">
        <p14:creationId xmlns:p14="http://schemas.microsoft.com/office/powerpoint/2010/main" val="20680397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2450</TotalTime>
  <Words>390</Words>
  <Application>Microsoft Office PowerPoint</Application>
  <PresentationFormat>On-screen Show (4:3)</PresentationFormat>
  <Paragraphs>52</Paragraphs>
  <Slides>15</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ＭＳ Ｐゴシック</vt:lpstr>
      <vt:lpstr>Arial</vt:lpstr>
      <vt:lpstr>Arial Black</vt:lpstr>
      <vt:lpstr>Calibri</vt:lpstr>
      <vt:lpstr>Courier New</vt:lpstr>
      <vt:lpstr>Symbol</vt:lpstr>
      <vt:lpstr>Wingdings</vt:lpstr>
      <vt:lpstr>bergerinvitels3e_lectureslides_ch01_final</vt:lpstr>
      <vt:lpstr>Section 10.5</vt:lpstr>
      <vt:lpstr>Sections 10.5</vt:lpstr>
      <vt:lpstr>Data: FaithfulFaces</vt:lpstr>
      <vt:lpstr>Relationships among Predictors</vt:lpstr>
      <vt:lpstr>Ordinary Regression (for Predictors) (1 of 2)</vt:lpstr>
      <vt:lpstr>Ordinary Regression (for Predictors) (2 of 2)</vt:lpstr>
      <vt:lpstr>Boxplots: Cheater vs. Predictors</vt:lpstr>
      <vt:lpstr>Fit Single Predictor: Faithful</vt:lpstr>
      <vt:lpstr>Fit Single Predictor: Attract</vt:lpstr>
      <vt:lpstr>Fit Single Predictor: Trust</vt:lpstr>
      <vt:lpstr>Individual Logistic Fits</vt:lpstr>
      <vt:lpstr>Multiple  Model: Attract + Trust</vt:lpstr>
      <vt:lpstr>Try Quadratic with Trust</vt:lpstr>
      <vt:lpstr>Final Model: Trust Alone (1 of 2)</vt:lpstr>
      <vt:lpstr>Final Model: Trust Alone (2 of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10.5</dc:title>
  <dc:creator>Canon</dc:creator>
  <cp:lastModifiedBy>Newton, Andy</cp:lastModifiedBy>
  <cp:revision>545</cp:revision>
  <dcterms:created xsi:type="dcterms:W3CDTF">2015-10-23T14:29:37Z</dcterms:created>
  <dcterms:modified xsi:type="dcterms:W3CDTF">2018-10-23T16:49:02Z</dcterms:modified>
</cp:coreProperties>
</file>